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B2B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0" d="100"/>
          <a:sy n="20" d="100"/>
        </p:scale>
        <p:origin x="3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60873-5407-4ED5-8C5F-3C12729E3132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3DFC1-7297-40B6-9B33-AD3C199C85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97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1pPr>
    <a:lvl2pPr marL="1748561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2pPr>
    <a:lvl3pPr marL="3497123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3pPr>
    <a:lvl4pPr marL="5245684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4pPr>
    <a:lvl5pPr marL="6994246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5pPr>
    <a:lvl6pPr marL="8742807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6pPr>
    <a:lvl7pPr marL="10491368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7pPr>
    <a:lvl8pPr marL="12239930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8pPr>
    <a:lvl9pPr marL="13988491" algn="l" defTabSz="3497123" rtl="0" eaLnBrk="1" latinLnBrk="0" hangingPunct="1">
      <a:defRPr sz="45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91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25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785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640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508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42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064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935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87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129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477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A8A5C0-3469-454C-86B2-33B30A839624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22C600-2978-412B-BFAF-887805424D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920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CAEDBD8-132E-AB5E-8288-8A55AF6748A4}"/>
              </a:ext>
            </a:extLst>
          </p:cNvPr>
          <p:cNvSpPr txBox="1"/>
          <p:nvPr/>
        </p:nvSpPr>
        <p:spPr>
          <a:xfrm>
            <a:off x="3254827" y="11180018"/>
            <a:ext cx="1867988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6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Posters should be oriented in 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portrait format</a:t>
            </a:r>
            <a:r>
              <a:rPr lang="en-US" sz="6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and should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have </a:t>
            </a:r>
            <a:r>
              <a:rPr lang="en-US" sz="60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maximum dimensions of:</a:t>
            </a:r>
          </a:p>
          <a:p>
            <a:pPr algn="ctr">
              <a:buNone/>
            </a:pPr>
            <a:r>
              <a:rPr lang="en-US" sz="60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70 x 100 cm</a:t>
            </a:r>
            <a:r>
              <a:rPr lang="en-US" sz="6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69EED2D-BB91-F494-1C1C-70A46AFD4C55}"/>
              </a:ext>
            </a:extLst>
          </p:cNvPr>
          <p:cNvSpPr txBox="1"/>
          <p:nvPr/>
        </p:nvSpPr>
        <p:spPr>
          <a:xfrm>
            <a:off x="2259672" y="7980885"/>
            <a:ext cx="2142308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8000" dirty="0">
                <a:latin typeface="Verdana" panose="020B0604030504040204" pitchFamily="34" charset="0"/>
                <a:ea typeface="Verdana" panose="020B0604030504040204" pitchFamily="34" charset="0"/>
              </a:rPr>
              <a:t>All posters must be prepared in English </a:t>
            </a:r>
            <a:endParaRPr lang="en-US" sz="8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A4A65DB-DA9E-49DD-301C-2A8E98E75E74}"/>
              </a:ext>
            </a:extLst>
          </p:cNvPr>
          <p:cNvSpPr txBox="1"/>
          <p:nvPr/>
        </p:nvSpPr>
        <p:spPr>
          <a:xfrm>
            <a:off x="3228246" y="17325445"/>
            <a:ext cx="18614571" cy="11598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Recommended fonts include</a:t>
            </a:r>
            <a:r>
              <a:rPr lang="en-US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Arial, Tahoma, Verdana</a:t>
            </a: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it-IT" sz="4000" dirty="0">
              <a:effectLst/>
              <a:latin typeface="Verdana" panose="020B0604030504040204" pitchFamily="34" charset="0"/>
              <a:ea typeface="Verdana" panose="020B0604030504040204" pitchFamily="34" charset="0"/>
              <a:cs typeface="Aptos" panose="020B0004020202020204" pitchFamily="34" charset="0"/>
            </a:endParaRP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Ensure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that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text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is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large </a:t>
            </a:r>
            <a:r>
              <a:rPr lang="it-IT" sz="4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enough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to be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easily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readable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from a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distance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of </a:t>
            </a:r>
            <a:r>
              <a:rPr lang="it-IT" sz="4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at</a:t>
            </a:r>
            <a:r>
              <a:rPr lang="it-IT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least</a:t>
            </a:r>
            <a:r>
              <a:rPr lang="it-IT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1 </a:t>
            </a:r>
            <a:r>
              <a:rPr lang="it-IT" sz="4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meter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.</a:t>
            </a: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it-IT" sz="4000" dirty="0">
              <a:effectLst/>
              <a:latin typeface="Verdana" panose="020B0604030504040204" pitchFamily="34" charset="0"/>
              <a:ea typeface="Verdana" panose="020B0604030504040204" pitchFamily="34" charset="0"/>
              <a:cs typeface="Aptos" panose="020B0004020202020204" pitchFamily="34" charset="0"/>
            </a:endParaRP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Use </a:t>
            </a:r>
            <a:r>
              <a:rPr lang="en-US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high quality images, figures and diagrams.</a:t>
            </a: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it-IT" sz="4000" dirty="0">
              <a:effectLst/>
              <a:latin typeface="Verdana" panose="020B0604030504040204" pitchFamily="34" charset="0"/>
              <a:ea typeface="Verdana" panose="020B0604030504040204" pitchFamily="34" charset="0"/>
              <a:cs typeface="Aptos" panose="020B0004020202020204" pitchFamily="34" charset="0"/>
            </a:endParaRP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Avoid using </a:t>
            </a:r>
            <a:r>
              <a:rPr lang="en-US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colored text</a:t>
            </a:r>
            <a:r>
              <a:rPr lang="en-US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, particularly </a:t>
            </a:r>
            <a:r>
              <a:rPr lang="en-US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red and green</a:t>
            </a:r>
            <a:r>
              <a:rPr lang="en-US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, as it may reduce readability and pose difficulties for color-blind attendees.</a:t>
            </a: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it-IT" sz="4000" dirty="0">
              <a:effectLst/>
              <a:latin typeface="Verdana" panose="020B0604030504040204" pitchFamily="34" charset="0"/>
              <a:ea typeface="Verdana" panose="020B0604030504040204" pitchFamily="34" charset="0"/>
              <a:cs typeface="Aptos" panose="020B0004020202020204" pitchFamily="34" charset="0"/>
            </a:endParaRP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Maintain </a:t>
            </a:r>
            <a:r>
              <a:rPr lang="en-US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consistent formatting</a:t>
            </a:r>
            <a:r>
              <a:rPr lang="en-US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(fonts, colors, alignment) throughout the poster to enhance clarity and professional appearance.</a:t>
            </a: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it-IT" sz="4000" dirty="0">
              <a:effectLst/>
              <a:latin typeface="Verdana" panose="020B0604030504040204" pitchFamily="34" charset="0"/>
              <a:ea typeface="Verdana" panose="020B0604030504040204" pitchFamily="34" charset="0"/>
              <a:cs typeface="Aptos" panose="020B0004020202020204" pitchFamily="34" charset="0"/>
            </a:endParaRPr>
          </a:p>
          <a:p>
            <a:pPr marL="571500" lvl="0" indent="-571500" algn="just">
              <a:lnSpc>
                <a:spcPct val="107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Limit text and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prioritize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visual </a:t>
            </a:r>
            <a:r>
              <a:rPr lang="it-IT" sz="4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elements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to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ensure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the poster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is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easily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read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at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 a </a:t>
            </a:r>
            <a:r>
              <a:rPr lang="it-IT" sz="40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glance</a:t>
            </a:r>
            <a:r>
              <a:rPr lang="it-IT" sz="4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ptos Narrow" panose="020B0004020202020204" pitchFamily="34" charset="0"/>
              </a:rPr>
              <a:t>.</a:t>
            </a:r>
            <a:endParaRPr lang="it-IT" sz="4000" dirty="0">
              <a:effectLst/>
              <a:latin typeface="Verdana" panose="020B0604030504040204" pitchFamily="34" charset="0"/>
              <a:ea typeface="Verdana" panose="020B0604030504040204" pitchFamily="34" charset="0"/>
              <a:cs typeface="Aptos" panose="020B00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6F72931-3330-8440-9861-608EE31ADFAE}"/>
              </a:ext>
            </a:extLst>
          </p:cNvPr>
          <p:cNvSpPr txBox="1"/>
          <p:nvPr/>
        </p:nvSpPr>
        <p:spPr>
          <a:xfrm>
            <a:off x="3735546" y="641435"/>
            <a:ext cx="1810727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cap="all" dirty="0">
                <a:latin typeface="Verdana" panose="020B0604030504040204" pitchFamily="34" charset="0"/>
                <a:ea typeface="Verdana" panose="020B0604030504040204" pitchFamily="34" charset="0"/>
              </a:rPr>
              <a:t>Here you can put your title, which should fit if you followed the abstract template, indicating that the title should be a maximum of 150 </a:t>
            </a:r>
            <a:r>
              <a:rPr lang="en-GB" sz="4000" b="1" cap="all" dirty="0" smtClean="0">
                <a:latin typeface="Verdana" panose="020B0604030504040204" pitchFamily="34" charset="0"/>
                <a:ea typeface="Verdana" panose="020B0604030504040204" pitchFamily="34" charset="0"/>
              </a:rPr>
              <a:t>characters</a:t>
            </a:r>
            <a:endParaRPr lang="en-GB" sz="4000" b="1" cap="all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94655893-8A5B-B205-3C23-478A823B6971}"/>
              </a:ext>
            </a:extLst>
          </p:cNvPr>
          <p:cNvGrpSpPr/>
          <p:nvPr/>
        </p:nvGrpSpPr>
        <p:grpSpPr>
          <a:xfrm>
            <a:off x="-1" y="376736"/>
            <a:ext cx="25199975" cy="3280865"/>
            <a:chOff x="-1" y="376736"/>
            <a:chExt cx="25199975" cy="3280865"/>
          </a:xfrm>
        </p:grpSpPr>
        <p:pic>
          <p:nvPicPr>
            <p:cNvPr id="2" name="Immagine 1" descr="Immagine che contiene testo, Carattere, design, schermata&#10;&#10;Il contenuto generato dall'IA potrebbe non essere corretto.">
              <a:extLst>
                <a:ext uri="{FF2B5EF4-FFF2-40B4-BE49-F238E27FC236}">
                  <a16:creationId xmlns:a16="http://schemas.microsoft.com/office/drawing/2014/main" id="{215370E6-4F8F-3BCC-F444-C1A38CE5B2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780" y="376736"/>
              <a:ext cx="2704592" cy="2704592"/>
            </a:xfrm>
            <a:prstGeom prst="rect">
              <a:avLst/>
            </a:prstGeom>
          </p:spPr>
        </p:pic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809FBB9C-E05E-E213-E205-7CE522CF25D2}"/>
                </a:ext>
              </a:extLst>
            </p:cNvPr>
            <p:cNvSpPr/>
            <p:nvPr/>
          </p:nvSpPr>
          <p:spPr>
            <a:xfrm>
              <a:off x="-1" y="3317358"/>
              <a:ext cx="25199975" cy="340243"/>
            </a:xfrm>
            <a:prstGeom prst="rect">
              <a:avLst/>
            </a:prstGeom>
            <a:solidFill>
              <a:srgbClr val="F04B2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781A7B07-5A4B-8D4D-F378-D27087298622}"/>
                </a:ext>
              </a:extLst>
            </p:cNvPr>
            <p:cNvSpPr/>
            <p:nvPr/>
          </p:nvSpPr>
          <p:spPr>
            <a:xfrm>
              <a:off x="22051925" y="531627"/>
              <a:ext cx="2232838" cy="2275368"/>
            </a:xfrm>
            <a:prstGeom prst="rect">
              <a:avLst/>
            </a:prstGeom>
            <a:noFill/>
            <a:ln w="19050">
              <a:solidFill>
                <a:srgbClr val="F04B2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C0F2396-1024-E63B-824A-4BB99D97D6D2}"/>
              </a:ext>
            </a:extLst>
          </p:cNvPr>
          <p:cNvSpPr txBox="1"/>
          <p:nvPr/>
        </p:nvSpPr>
        <p:spPr>
          <a:xfrm>
            <a:off x="8044587" y="2635835"/>
            <a:ext cx="887112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E-mail address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A46D2C9-0F45-386D-C415-7856067A7E55}"/>
              </a:ext>
            </a:extLst>
          </p:cNvPr>
          <p:cNvSpPr txBox="1"/>
          <p:nvPr/>
        </p:nvSpPr>
        <p:spPr>
          <a:xfrm>
            <a:off x="22222047" y="914399"/>
            <a:ext cx="19351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err="1"/>
              <a:t>Please</a:t>
            </a:r>
            <a:r>
              <a:rPr lang="it-IT" sz="2800" dirty="0"/>
              <a:t> </a:t>
            </a:r>
            <a:r>
              <a:rPr lang="it-IT" sz="2800" dirty="0" err="1"/>
              <a:t>add</a:t>
            </a:r>
            <a:r>
              <a:rPr lang="it-IT" sz="2800" dirty="0"/>
              <a:t> </a:t>
            </a:r>
            <a:r>
              <a:rPr lang="it-IT" sz="2800" dirty="0" err="1"/>
              <a:t>your</a:t>
            </a:r>
            <a:r>
              <a:rPr lang="it-IT" sz="2800" dirty="0"/>
              <a:t> photo </a:t>
            </a:r>
            <a:r>
              <a:rPr lang="it-IT" sz="2800" dirty="0" err="1"/>
              <a:t>here</a:t>
            </a:r>
            <a:endParaRPr lang="it-IT" sz="2800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9A6B8BC-6460-2DF8-BA42-7DFE2FFCDF24}"/>
              </a:ext>
            </a:extLst>
          </p:cNvPr>
          <p:cNvSpPr txBox="1"/>
          <p:nvPr/>
        </p:nvSpPr>
        <p:spPr>
          <a:xfrm>
            <a:off x="6103088" y="3976578"/>
            <a:ext cx="129492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err="1">
                <a:solidFill>
                  <a:srgbClr val="F04B2B"/>
                </a:solidFill>
              </a:rPr>
              <a:t>Please</a:t>
            </a:r>
            <a:r>
              <a:rPr lang="it-IT" sz="3200" dirty="0">
                <a:solidFill>
                  <a:srgbClr val="F04B2B"/>
                </a:solidFill>
              </a:rPr>
              <a:t> do </a:t>
            </a:r>
            <a:r>
              <a:rPr lang="it-IT" sz="3200" dirty="0" err="1">
                <a:solidFill>
                  <a:srgbClr val="F04B2B"/>
                </a:solidFill>
              </a:rPr>
              <a:t>not</a:t>
            </a:r>
            <a:r>
              <a:rPr lang="it-IT" sz="3200" dirty="0">
                <a:solidFill>
                  <a:srgbClr val="F04B2B"/>
                </a:solidFill>
              </a:rPr>
              <a:t> </a:t>
            </a:r>
            <a:r>
              <a:rPr lang="it-IT" sz="3200" dirty="0" err="1">
                <a:solidFill>
                  <a:srgbClr val="F04B2B"/>
                </a:solidFill>
              </a:rPr>
              <a:t>modify</a:t>
            </a:r>
            <a:r>
              <a:rPr lang="it-IT" sz="3200" dirty="0">
                <a:solidFill>
                  <a:srgbClr val="F04B2B"/>
                </a:solidFill>
              </a:rPr>
              <a:t> the format of the upper part of the poster template!</a:t>
            </a:r>
          </a:p>
        </p:txBody>
      </p:sp>
    </p:spTree>
    <p:extLst>
      <p:ext uri="{BB962C8B-B14F-4D97-AF65-F5344CB8AC3E}">
        <p14:creationId xmlns:p14="http://schemas.microsoft.com/office/powerpoint/2010/main" val="1201766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173</Words>
  <Application>Microsoft Office PowerPoint</Application>
  <PresentationFormat>Personalizzato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Verdana</vt:lpstr>
      <vt:lpstr>Wingdings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Evdokia Tema</dc:creator>
  <cp:lastModifiedBy>Monica Gulmini</cp:lastModifiedBy>
  <cp:revision>6</cp:revision>
  <dcterms:created xsi:type="dcterms:W3CDTF">2026-01-26T15:16:35Z</dcterms:created>
  <dcterms:modified xsi:type="dcterms:W3CDTF">2026-04-22T13:13:32Z</dcterms:modified>
</cp:coreProperties>
</file>